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4" r:id="rId6"/>
    <p:sldId id="265" r:id="rId7"/>
    <p:sldId id="266" r:id="rId8"/>
    <p:sldId id="267" r:id="rId9"/>
    <p:sldId id="268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4" r:id="rId18"/>
    <p:sldId id="285" r:id="rId19"/>
    <p:sldId id="286" r:id="rId20"/>
    <p:sldId id="288" r:id="rId21"/>
    <p:sldId id="289" r:id="rId22"/>
    <p:sldId id="290" r:id="rId23"/>
    <p:sldId id="295" r:id="rId24"/>
    <p:sldId id="296" r:id="rId25"/>
    <p:sldId id="297" r:id="rId26"/>
    <p:sldId id="302" r:id="rId27"/>
    <p:sldId id="298" r:id="rId28"/>
    <p:sldId id="301" r:id="rId29"/>
    <p:sldId id="299" r:id="rId30"/>
    <p:sldId id="300" r:id="rId31"/>
    <p:sldId id="334" r:id="rId32"/>
    <p:sldId id="269" r:id="rId33"/>
    <p:sldId id="292" r:id="rId34"/>
    <p:sldId id="271" r:id="rId35"/>
    <p:sldId id="272" r:id="rId36"/>
    <p:sldId id="273" r:id="rId37"/>
    <p:sldId id="274" r:id="rId38"/>
    <p:sldId id="260" r:id="rId39"/>
    <p:sldId id="293" r:id="rId40"/>
    <p:sldId id="303" r:id="rId41"/>
    <p:sldId id="336" r:id="rId42"/>
    <p:sldId id="337" r:id="rId43"/>
    <p:sldId id="294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9" r:id="rId66"/>
    <p:sldId id="335" r:id="rId67"/>
    <p:sldId id="338" r:id="rId68"/>
    <p:sldId id="341" r:id="rId69"/>
    <p:sldId id="339" r:id="rId70"/>
    <p:sldId id="340" r:id="rId71"/>
    <p:sldId id="342" r:id="rId72"/>
    <p:sldId id="343" r:id="rId73"/>
    <p:sldId id="326" r:id="rId74"/>
    <p:sldId id="344" r:id="rId75"/>
    <p:sldId id="345" r:id="rId76"/>
    <p:sldId id="346" r:id="rId77"/>
    <p:sldId id="347" r:id="rId78"/>
    <p:sldId id="348" r:id="rId79"/>
    <p:sldId id="349" r:id="rId80"/>
    <p:sldId id="350" r:id="rId81"/>
    <p:sldId id="351" r:id="rId82"/>
    <p:sldId id="352" r:id="rId83"/>
    <p:sldId id="353" r:id="rId84"/>
    <p:sldId id="354" r:id="rId85"/>
    <p:sldId id="355" r:id="rId86"/>
    <p:sldId id="327" r:id="rId87"/>
    <p:sldId id="333" r:id="rId88"/>
    <p:sldId id="328" r:id="rId89"/>
    <p:sldId id="332" r:id="rId90"/>
    <p:sldId id="330" r:id="rId9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7" d="100"/>
          <a:sy n="67" d="100"/>
        </p:scale>
        <p:origin x="-5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8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5" name="Podtytuł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1" name="Symbol zastępczy daty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DCE0307-5A06-4EB4-8EB0-53624CF14E69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18" name="Symbol zastępczy stopki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30FCBB6-5B2E-4CF4-A5F8-FED2AB33C5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CE0307-5A06-4EB4-8EB0-53624CF14E69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0FCBB6-5B2E-4CF4-A5F8-FED2AB33C5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7DCE0307-5A06-4EB4-8EB0-53624CF14E69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30FCBB6-5B2E-4CF4-A5F8-FED2AB33C5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CE0307-5A06-4EB4-8EB0-53624CF14E69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0FCBB6-5B2E-4CF4-A5F8-FED2AB33C5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DCE0307-5A06-4EB4-8EB0-53624CF14E69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C30FCBB6-5B2E-4CF4-A5F8-FED2AB33C5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CE0307-5A06-4EB4-8EB0-53624CF14E69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0FCBB6-5B2E-4CF4-A5F8-FED2AB33C5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CE0307-5A06-4EB4-8EB0-53624CF14E69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0FCBB6-5B2E-4CF4-A5F8-FED2AB33C5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CE0307-5A06-4EB4-8EB0-53624CF14E69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0FCBB6-5B2E-4CF4-A5F8-FED2AB33C5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DCE0307-5A06-4EB4-8EB0-53624CF14E69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0FCBB6-5B2E-4CF4-A5F8-FED2AB33C5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CE0307-5A06-4EB4-8EB0-53624CF14E69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0FCBB6-5B2E-4CF4-A5F8-FED2AB33C57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CE0307-5A06-4EB4-8EB0-53624CF14E69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0FCBB6-5B2E-4CF4-A5F8-FED2AB33C571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obrazu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tytułu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1" name="Symbol zastępczy tekstu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7" name="Symbol zastępczy daty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7DCE0307-5A06-4EB4-8EB0-53624CF14E69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C30FCBB6-5B2E-4CF4-A5F8-FED2AB33C57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jpe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Mali aktorzy na wielkiej scenie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pl-PL" b="1" dirty="0" smtClean="0"/>
          </a:p>
          <a:p>
            <a:endParaRPr lang="pl-PL" b="1" dirty="0" smtClean="0"/>
          </a:p>
          <a:p>
            <a:r>
              <a:rPr lang="pl-PL" b="1" dirty="0" smtClean="0"/>
              <a:t>Program edukacji teatralnej </a:t>
            </a:r>
            <a:endParaRPr lang="pl-PL" dirty="0"/>
          </a:p>
        </p:txBody>
      </p:sp>
      <p:pic>
        <p:nvPicPr>
          <p:cNvPr id="1026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204864"/>
            <a:ext cx="2064540" cy="125524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10" name="Symbol zastępczy zawartości 9" descr="PICT00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8" name="Symbol zastępczy zawartości 7" descr="PICT00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9" name="Symbol zastępczy zawartości 8" descr="PICT00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8" name="Symbol zastępczy zawartości 7" descr="IMG_15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9" name="Symbol zastępczy zawartości 8" descr="IMG_156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8" name="Symbol zastępczy zawartości 7" descr="IMG_156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9" name="Symbol zastępczy zawartości 8" descr="IMG_159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9" name="Symbol zastępczy zawartości 8" descr="IMG_16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8" name="Symbol zastępczy zawartości 7" descr="IMG_161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9" name="Symbol zastępczy zawartości 8" descr="IMG_161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chemeClr val="tx2"/>
                </a:solidFill>
              </a:rPr>
              <a:t>"Mali aktorzy na wielkiej scenie"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r>
              <a:rPr lang="pl-PL" b="1" dirty="0" smtClean="0"/>
              <a:t>Autorski projekt</a:t>
            </a:r>
            <a:r>
              <a:rPr lang="pl-PL" dirty="0" smtClean="0"/>
              <a:t> </a:t>
            </a:r>
            <a:r>
              <a:rPr lang="pl-PL" b="1" dirty="0" smtClean="0"/>
              <a:t>realizowany przez </a:t>
            </a:r>
          </a:p>
          <a:p>
            <a:pPr algn="ctr">
              <a:buNone/>
            </a:pPr>
            <a:r>
              <a:rPr lang="pl-PL" b="1" dirty="0" smtClean="0"/>
              <a:t>Przedszkole Publiczne Nr 2  wspólnie z Kamiennogórskim Stowarzyszeniem Inicjatyw Społecznych "Razem„</a:t>
            </a:r>
          </a:p>
          <a:p>
            <a:pPr algn="ctr">
              <a:buNone/>
            </a:pPr>
            <a:r>
              <a:rPr lang="pl-PL" b="1" dirty="0" smtClean="0"/>
              <a:t>przy wsparciu finansowym</a:t>
            </a:r>
          </a:p>
          <a:p>
            <a:pPr algn="ctr">
              <a:buNone/>
            </a:pPr>
            <a:r>
              <a:rPr lang="pl-PL" b="1" dirty="0" smtClean="0"/>
              <a:t>Dolnośląskiego Urzędu Marszałkowskiego.</a:t>
            </a:r>
            <a:endParaRPr lang="pl-PL" dirty="0" smtClean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Obraz 6" descr="C:\Users\PP2\Desktop\LOGO\logo-RAZEM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589240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C:\Users\PP2\Desktop\LOGO\Dolny_Slask_logotyp_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5733256"/>
            <a:ext cx="115212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5589240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9" name="Symbol zastępczy zawartości 8" descr="PICT021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8" name="Symbol zastępczy zawartości 7" descr="PICT02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979712" y="754250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10" name="Symbol zastępczy zawartości 9" descr="PICT022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200" dirty="0" smtClean="0">
                <a:solidFill>
                  <a:srgbClr val="7030A0"/>
                </a:solidFill>
              </a:rPr>
              <a:t>W salach przedszkolnych założono</a:t>
            </a:r>
            <a:br>
              <a:rPr lang="pl-PL" sz="2200" dirty="0" smtClean="0">
                <a:solidFill>
                  <a:srgbClr val="7030A0"/>
                </a:solidFill>
              </a:rPr>
            </a:br>
            <a:r>
              <a:rPr lang="pl-PL" sz="2200" dirty="0" smtClean="0">
                <a:solidFill>
                  <a:srgbClr val="7030A0"/>
                </a:solidFill>
              </a:rPr>
              <a:t>kąciki teatralne umożliwiające </a:t>
            </a:r>
            <a:br>
              <a:rPr lang="pl-PL" sz="2200" dirty="0" smtClean="0">
                <a:solidFill>
                  <a:srgbClr val="7030A0"/>
                </a:solidFill>
              </a:rPr>
            </a:br>
            <a:r>
              <a:rPr lang="pl-PL" sz="2200" dirty="0" smtClean="0">
                <a:solidFill>
                  <a:srgbClr val="7030A0"/>
                </a:solidFill>
              </a:rPr>
              <a:t>dzieciom zabawy w teatr</a:t>
            </a:r>
            <a:r>
              <a:rPr lang="pl-PL" sz="2200" dirty="0" smtClean="0"/>
              <a:t> </a:t>
            </a:r>
            <a:endParaRPr lang="pl-PL" sz="2200" dirty="0"/>
          </a:p>
        </p:txBody>
      </p:sp>
      <p:pic>
        <p:nvPicPr>
          <p:cNvPr id="5" name="Symbol zastępczy zawartości 4" descr="PICT0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0501" y="1600200"/>
            <a:ext cx="3394472" cy="4525963"/>
          </a:xfrm>
        </p:spPr>
      </p:pic>
      <p:pic>
        <p:nvPicPr>
          <p:cNvPr id="7" name="Symbol zastępczy zawartości 6" descr="PICT00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41601" y="1600200"/>
            <a:ext cx="3394472" cy="4525963"/>
          </a:xfrm>
        </p:spPr>
      </p:pic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FFC000"/>
                </a:solidFill>
              </a:rPr>
              <a:t>Zabawy w teatr</a:t>
            </a:r>
            <a:br>
              <a:rPr lang="pl-PL" sz="2800" dirty="0" smtClean="0">
                <a:solidFill>
                  <a:srgbClr val="FFC000"/>
                </a:solidFill>
              </a:rPr>
            </a:b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9" name="Symbol zastępczy zawartości 8" descr="PICT00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20501" y="1600200"/>
            <a:ext cx="3394472" cy="4525963"/>
          </a:xfrm>
        </p:spPr>
      </p:pic>
      <p:pic>
        <p:nvPicPr>
          <p:cNvPr id="10" name="Symbol zastępczy zawartości 9" descr="PICT000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41601" y="1600200"/>
            <a:ext cx="3394472" cy="4525963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FFC000"/>
                </a:solidFill>
              </a:rPr>
              <a:t>Zabawy w teatr</a:t>
            </a:r>
            <a:br>
              <a:rPr lang="pl-PL" sz="2800" dirty="0" smtClean="0">
                <a:solidFill>
                  <a:srgbClr val="FFC000"/>
                </a:solidFill>
              </a:rPr>
            </a:b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11" name="Symbol zastępczy zawartości 10" descr="PICT004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20501" y="1600200"/>
            <a:ext cx="3394472" cy="4525963"/>
          </a:xfrm>
        </p:spPr>
      </p:pic>
      <p:pic>
        <p:nvPicPr>
          <p:cNvPr id="13" name="Symbol zastępczy zawartości 12" descr="PICT003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41601" y="1600200"/>
            <a:ext cx="3394472" cy="4525963"/>
          </a:xfr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FFC000"/>
                </a:solidFill>
              </a:rPr>
              <a:t>Zabawy w teatr</a:t>
            </a:r>
            <a:br>
              <a:rPr lang="pl-PL" sz="2800" dirty="0" smtClean="0">
                <a:solidFill>
                  <a:srgbClr val="FFC000"/>
                </a:solidFill>
              </a:rPr>
            </a:b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PICT001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20501" y="1600200"/>
            <a:ext cx="3394472" cy="4525963"/>
          </a:xfrm>
        </p:spPr>
      </p:pic>
      <p:pic>
        <p:nvPicPr>
          <p:cNvPr id="14" name="Symbol zastępczy zawartości 13" descr="PICT002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41601" y="1600200"/>
            <a:ext cx="3394472" cy="4525963"/>
          </a:xfr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FFC000"/>
                </a:solidFill>
              </a:rPr>
              <a:t>Zabawy w teatr</a:t>
            </a:r>
            <a:br>
              <a:rPr lang="pl-PL" sz="2800" dirty="0" smtClean="0">
                <a:solidFill>
                  <a:srgbClr val="FFC000"/>
                </a:solidFill>
              </a:rPr>
            </a:b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8" name="Symbol zastępczy zawartości 7" descr="PICT003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20501" y="1600200"/>
            <a:ext cx="3394472" cy="4525963"/>
          </a:xfrm>
        </p:spPr>
      </p:pic>
      <p:pic>
        <p:nvPicPr>
          <p:cNvPr id="9" name="Symbol zastępczy zawartości 8" descr="PICT003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41601" y="1600200"/>
            <a:ext cx="3394472" cy="4525963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FFC000"/>
                </a:solidFill>
              </a:rPr>
              <a:t>Zabawy w teatr</a:t>
            </a:r>
            <a:br>
              <a:rPr lang="pl-PL" sz="2800" dirty="0" smtClean="0">
                <a:solidFill>
                  <a:srgbClr val="FFC000"/>
                </a:solidFill>
              </a:rPr>
            </a:b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10" name="Symbol zastępczy zawartości 9" descr="PICT003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20501" y="1600200"/>
            <a:ext cx="3394472" cy="4525963"/>
          </a:xfrm>
        </p:spPr>
      </p:pic>
      <p:pic>
        <p:nvPicPr>
          <p:cNvPr id="11" name="Symbol zastępczy zawartości 10" descr="PICT0004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41601" y="1600200"/>
            <a:ext cx="3394472" cy="4525963"/>
          </a:xfr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FFC000"/>
                </a:solidFill>
              </a:rPr>
              <a:t>Zabawy w teatr</a:t>
            </a:r>
            <a:br>
              <a:rPr lang="pl-PL" sz="2800" dirty="0" smtClean="0">
                <a:solidFill>
                  <a:srgbClr val="FFC000"/>
                </a:solidFill>
              </a:rPr>
            </a:b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10" name="Symbol zastępczy zawartości 9" descr="PICT003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20501" y="1600200"/>
            <a:ext cx="3394472" cy="4525963"/>
          </a:xfrm>
        </p:spPr>
      </p:pic>
      <p:pic>
        <p:nvPicPr>
          <p:cNvPr id="11" name="Symbol zastępczy zawartości 10" descr="PICT004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41601" y="1600200"/>
            <a:ext cx="3394472" cy="4525963"/>
          </a:xfr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>
            <a:normAutofit fontScale="90000"/>
          </a:bodyPr>
          <a:lstStyle/>
          <a:p>
            <a:r>
              <a:rPr lang="pl-PL" sz="2700" dirty="0" smtClean="0"/>
              <a:t>                  </a:t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/>
              <a:t> </a:t>
            </a:r>
            <a:r>
              <a:rPr lang="pl-PL" sz="4000" dirty="0" smtClean="0"/>
              <a:t/>
            </a:r>
            <a:br>
              <a:rPr lang="pl-PL" sz="4000" dirty="0" smtClean="0"/>
            </a:br>
            <a:r>
              <a:rPr lang="pl-PL" dirty="0" smtClean="0"/>
              <a:t> </a:t>
            </a:r>
            <a:r>
              <a:rPr lang="pl-PL" sz="2700" dirty="0" smtClean="0">
                <a:solidFill>
                  <a:schemeClr val="tx2"/>
                </a:solidFill>
              </a:rPr>
              <a:t>Cele projektu</a:t>
            </a:r>
            <a:endParaRPr lang="pl-PL" sz="2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 smtClean="0"/>
              <a:t>Kształtowanie doznań estetycznych dzieci podczas odbioru różnych form teatralnych.</a:t>
            </a:r>
          </a:p>
          <a:p>
            <a:r>
              <a:rPr lang="pl-PL" dirty="0" smtClean="0"/>
              <a:t>Wyposażenie dziecka w wiedzę o teatrze.</a:t>
            </a:r>
          </a:p>
          <a:p>
            <a:r>
              <a:rPr lang="pl-PL" dirty="0" smtClean="0"/>
              <a:t>Uwrażliwiane dzieci na piękno słowa mówionego oraz gry aktorskiej.</a:t>
            </a:r>
          </a:p>
          <a:p>
            <a:r>
              <a:rPr lang="pl-PL" dirty="0" smtClean="0"/>
              <a:t>Uwrażliwianie na sztukę, pobudzenie dzieci do działań artystycznych, rozwijanie twórczej aktywności.</a:t>
            </a:r>
          </a:p>
          <a:p>
            <a:r>
              <a:rPr lang="pl-PL" dirty="0" smtClean="0"/>
              <a:t>Kształcenie umiejętności przedstawiania poznanych utworów za pomocą gestu, mimiki i ruchu.</a:t>
            </a:r>
          </a:p>
          <a:p>
            <a:r>
              <a:rPr lang="pl-PL" dirty="0" smtClean="0"/>
              <a:t>Wzmacnianie pozytywnego obrazu samego siebie, współpracy w grupie i odpowiedzialności za efekt końcowy.</a:t>
            </a:r>
          </a:p>
          <a:p>
            <a:r>
              <a:rPr lang="pl-PL" dirty="0" smtClean="0"/>
              <a:t>Wyrównywanie szans edukacyjnych dzieci z małych miejscowości.</a:t>
            </a:r>
          </a:p>
          <a:p>
            <a:pPr algn="ctr">
              <a:buNone/>
            </a:pP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5"/>
            <a:ext cx="1302771" cy="792087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 smtClean="0">
                <a:solidFill>
                  <a:srgbClr val="FFC000"/>
                </a:solidFill>
              </a:rPr>
              <a:t>Zabawy w teatr</a:t>
            </a:r>
            <a:br>
              <a:rPr lang="pl-PL" sz="2800" dirty="0" smtClean="0">
                <a:solidFill>
                  <a:srgbClr val="FFC000"/>
                </a:solidFill>
              </a:rPr>
            </a:b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8" name="Symbol zastępczy zawartości 7" descr="PICT003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20501" y="1600200"/>
            <a:ext cx="3394472" cy="4525963"/>
          </a:xfrm>
        </p:spPr>
      </p:pic>
      <p:pic>
        <p:nvPicPr>
          <p:cNvPr id="9" name="Symbol zastępczy zawartości 8" descr="PICT003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241601" y="1600200"/>
            <a:ext cx="3394472" cy="4525963"/>
          </a:xfr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242048" cy="2532896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7030A0"/>
                </a:solidFill>
              </a:rPr>
              <a:t>szycie strojów</a:t>
            </a: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000" dirty="0" smtClean="0">
                <a:solidFill>
                  <a:schemeClr val="accent6"/>
                </a:solidFill>
              </a:rPr>
              <a:t>Dla potrzeb przygotowywanego spektaklu</a:t>
            </a:r>
            <a:br>
              <a:rPr lang="pl-PL" sz="2000" dirty="0" smtClean="0">
                <a:solidFill>
                  <a:schemeClr val="accent6"/>
                </a:solidFill>
              </a:rPr>
            </a:br>
            <a:r>
              <a:rPr lang="pl-PL" sz="2000" dirty="0" smtClean="0">
                <a:solidFill>
                  <a:schemeClr val="accent6"/>
                </a:solidFill>
              </a:rPr>
              <a:t>pani Monika Karasińska – </a:t>
            </a:r>
            <a:r>
              <a:rPr lang="pl-PL" sz="2000" dirty="0" err="1" smtClean="0">
                <a:solidFill>
                  <a:schemeClr val="accent6"/>
                </a:solidFill>
              </a:rPr>
              <a:t>Sopata</a:t>
            </a:r>
            <a:r>
              <a:rPr lang="pl-PL" sz="2000" dirty="0" smtClean="0">
                <a:solidFill>
                  <a:schemeClr val="accent6"/>
                </a:solidFill>
              </a:rPr>
              <a:t> uszyła dla </a:t>
            </a:r>
            <a:br>
              <a:rPr lang="pl-PL" sz="2000" dirty="0" smtClean="0">
                <a:solidFill>
                  <a:schemeClr val="accent6"/>
                </a:solidFill>
              </a:rPr>
            </a:br>
            <a:r>
              <a:rPr lang="pl-PL" sz="2000" dirty="0" smtClean="0">
                <a:solidFill>
                  <a:schemeClr val="accent6"/>
                </a:solidFill>
              </a:rPr>
              <a:t>wszystkich dzieci wspaniałe stroje.</a:t>
            </a:r>
            <a:br>
              <a:rPr lang="pl-PL" sz="2000" dirty="0" smtClean="0">
                <a:solidFill>
                  <a:schemeClr val="accent6"/>
                </a:solidFill>
              </a:rPr>
            </a:br>
            <a:r>
              <a:rPr lang="pl-PL" sz="2400" dirty="0" smtClean="0">
                <a:solidFill>
                  <a:schemeClr val="accent6"/>
                </a:solidFill>
              </a:rPr>
              <a:t/>
            </a:r>
            <a:br>
              <a:rPr lang="pl-PL" sz="2400" dirty="0" smtClean="0">
                <a:solidFill>
                  <a:schemeClr val="accent6"/>
                </a:solidFill>
              </a:rPr>
            </a:br>
            <a:endParaRPr lang="pl-PL" sz="2800" dirty="0">
              <a:solidFill>
                <a:schemeClr val="accent6"/>
              </a:solidFill>
            </a:endParaRPr>
          </a:p>
        </p:txBody>
      </p:sp>
      <p:pic>
        <p:nvPicPr>
          <p:cNvPr id="14" name="Symbol zastępczy zawartości 13" descr="DSCF024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542778"/>
            <a:ext cx="3521075" cy="2640806"/>
          </a:xfrm>
        </p:spPr>
      </p:pic>
      <p:pic>
        <p:nvPicPr>
          <p:cNvPr id="15" name="Symbol zastępczy zawartości 14" descr="DSCF024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78300" y="2542778"/>
            <a:ext cx="3521075" cy="2640806"/>
          </a:xfrm>
        </p:spPr>
      </p:pic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320040"/>
            <a:ext cx="7084640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Wycieczki do teatru lalki</a:t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 i aktora w Wałbrzychu</a:t>
            </a: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sz="2400" b="1" dirty="0" smtClean="0">
                <a:solidFill>
                  <a:srgbClr val="FFC000"/>
                </a:solidFill>
              </a:rPr>
              <a:t>W trakcie realizacji projektu zorganizowano 4 wycieczki do teatru, w których udział wzięło łącznie 150 dzieci. </a:t>
            </a:r>
          </a:p>
          <a:p>
            <a:pPr algn="ctr"/>
            <a:endParaRPr lang="pl-PL" sz="2400" dirty="0" smtClean="0">
              <a:solidFill>
                <a:srgbClr val="7030A0"/>
              </a:solidFill>
            </a:endParaRPr>
          </a:p>
          <a:p>
            <a:pPr algn="ctr">
              <a:buNone/>
            </a:pPr>
            <a:r>
              <a:rPr lang="pl-PL" sz="2400" dirty="0" smtClean="0"/>
              <a:t>Podczas wizyt w teatrze dzieci brały udział w spektaklach premierowych oraz uczestniczyły w zajęciach teatralnych. Poznawały pracę aktora, reżysera, scenografa, charakteryzatora. Zapoznawały się z organizacją i wyposażeniem teatru i pracowni lalkarskiej. Odbywały się ciekawe zajęcia teatralne prowadzone przez pracowników teatru. </a:t>
            </a:r>
            <a:endParaRPr lang="pl-PL" sz="24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1020728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2700" dirty="0" smtClean="0">
                <a:solidFill>
                  <a:srgbClr val="7030A0"/>
                </a:solidFill>
              </a:rPr>
              <a:t>Wycieczka do teatru – 24.iX.2013.</a:t>
            </a: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200" dirty="0" smtClean="0">
                <a:solidFill>
                  <a:schemeClr val="accent6"/>
                </a:solidFill>
              </a:rPr>
              <a:t>zapoznanie z teatrem lalkowym</a:t>
            </a:r>
            <a:endParaRPr lang="pl-PL" sz="2200" dirty="0">
              <a:solidFill>
                <a:schemeClr val="accent6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pl-PL" sz="2900" b="1" dirty="0" smtClean="0">
                <a:solidFill>
                  <a:srgbClr val="FFC000"/>
                </a:solidFill>
              </a:rPr>
              <a:t>LE FILO FABLE</a:t>
            </a:r>
            <a:endParaRPr lang="pl-PL" sz="2900" dirty="0" smtClean="0">
              <a:solidFill>
                <a:srgbClr val="FFC000"/>
              </a:solidFill>
            </a:endParaRPr>
          </a:p>
          <a:p>
            <a:r>
              <a:rPr lang="pl-PL" sz="2400" dirty="0" smtClean="0"/>
              <a:t>Scenariusz i reżyseria: </a:t>
            </a:r>
            <a:r>
              <a:rPr lang="pl-PL" sz="2400" b="1" dirty="0" smtClean="0"/>
              <a:t>Joanna </a:t>
            </a:r>
            <a:r>
              <a:rPr lang="pl-PL" sz="2400" b="1" dirty="0" err="1" smtClean="0"/>
              <a:t>Gerigk</a:t>
            </a:r>
            <a:endParaRPr lang="pl-PL" sz="2400" dirty="0" smtClean="0"/>
          </a:p>
          <a:p>
            <a:r>
              <a:rPr lang="pl-PL" sz="2400" dirty="0" smtClean="0"/>
              <a:t>Scenografia: </a:t>
            </a:r>
            <a:r>
              <a:rPr lang="pl-PL" sz="2400" b="1" dirty="0" smtClean="0"/>
              <a:t>Jan </a:t>
            </a:r>
            <a:r>
              <a:rPr lang="pl-PL" sz="2400" b="1" dirty="0" err="1" smtClean="0"/>
              <a:t>Polivka</a:t>
            </a:r>
            <a:endParaRPr lang="pl-PL" sz="2400" dirty="0" smtClean="0"/>
          </a:p>
          <a:p>
            <a:r>
              <a:rPr lang="pl-PL" sz="2400" dirty="0" smtClean="0"/>
              <a:t>Konsultacje muzyczne: </a:t>
            </a:r>
            <a:r>
              <a:rPr lang="pl-PL" sz="2400" b="1" dirty="0" smtClean="0"/>
              <a:t>Jarosław Szczęsny</a:t>
            </a:r>
            <a:endParaRPr lang="pl-PL" sz="2400" dirty="0" smtClean="0"/>
          </a:p>
          <a:p>
            <a:r>
              <a:rPr lang="pl-PL" sz="2400" dirty="0" smtClean="0"/>
              <a:t>Obsada:</a:t>
            </a:r>
            <a:r>
              <a:rPr lang="pl-PL" sz="2400" b="1" dirty="0" smtClean="0"/>
              <a:t> Sylwia Nowak, Jan Grzybek, Paweł Pawlik</a:t>
            </a:r>
            <a:endParaRPr lang="pl-PL" sz="2400" dirty="0" smtClean="0"/>
          </a:p>
          <a:p>
            <a:pPr algn="ctr">
              <a:buNone/>
            </a:pPr>
            <a:r>
              <a:rPr lang="pl-PL" sz="2400" dirty="0" smtClean="0"/>
              <a:t>Interaktywny spektakl, podczas którego aktorzy inscenizują "tu i teraz" sekwencje bajkowe z różnych stron świata, łączy walory artystyczne z edukacyjnymi. Uczy dzieci rozmawiać, zadawać pytania i próbować na nie odpowiedzieć. Uzmysławia, jak ważne jest to, kim jesteśmy, a nie, jak wyglądamy. Poucza, że dzieci, także te najmniejsze, mogą mieć własne zdanie, własne myślenie i w ten sposób pozytywnie wpływać na poczucie własnej wartości oraz kontakt ze światem.</a:t>
            </a:r>
          </a:p>
          <a:p>
            <a:pPr algn="ctr">
              <a:buNone/>
            </a:pPr>
            <a:r>
              <a:rPr lang="pl-PL" sz="2400" dirty="0" smtClean="0"/>
              <a:t>Naturalna, ascetyczna scenografia autorstwa Jana </a:t>
            </a:r>
            <a:r>
              <a:rPr lang="pl-PL" sz="2400" dirty="0" err="1" smtClean="0"/>
              <a:t>Polivki</a:t>
            </a:r>
            <a:r>
              <a:rPr lang="pl-PL" sz="2400" dirty="0" smtClean="0"/>
              <a:t>, oddająca klimat pracowni rzeźbiarskiej, oraz muzyka tworzona przez aktorów na żywo sprawiają, że spektakl staje się czymś na miarę eksperymentu scenicznego.</a:t>
            </a:r>
          </a:p>
          <a:p>
            <a:endParaRPr lang="pl-PL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2700" dirty="0" smtClean="0">
                <a:solidFill>
                  <a:srgbClr val="7030A0"/>
                </a:solidFill>
              </a:rPr>
              <a:t>Wycieczka do teatru – 24.iX.2013.</a:t>
            </a: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pic>
        <p:nvPicPr>
          <p:cNvPr id="9218" name="Picture 2" descr="F:\zdjęcia przedszkole 2013-2014\8. Wyjazd do TLiA na spektakl Le Filo Fable\P60602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2700" dirty="0" smtClean="0">
                <a:solidFill>
                  <a:srgbClr val="7030A0"/>
                </a:solidFill>
              </a:rPr>
              <a:t>Wycieczka do teatru – 24.iX.2013.</a:t>
            </a: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pic>
        <p:nvPicPr>
          <p:cNvPr id="10242" name="Picture 2" descr="F:\zdjęcia przedszkole 2013-2014\8. Wyjazd do TLiA na spektakl Le Filo Fable\P606022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2700" dirty="0" smtClean="0">
                <a:solidFill>
                  <a:srgbClr val="7030A0"/>
                </a:solidFill>
              </a:rPr>
              <a:t>Wycieczka do teatru – 24.iX.2013.</a:t>
            </a: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pic>
        <p:nvPicPr>
          <p:cNvPr id="11266" name="Picture 2" descr="F:\zdjęcia przedszkole 2013-2014\8. Wyjazd do TLiA na spektakl Le Filo Fable\P606023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2700" dirty="0" smtClean="0">
                <a:solidFill>
                  <a:srgbClr val="7030A0"/>
                </a:solidFill>
              </a:rPr>
              <a:t>Wycieczka do teatru – 24.iX.2013.</a:t>
            </a: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pic>
        <p:nvPicPr>
          <p:cNvPr id="12290" name="Picture 2" descr="F:\zdjęcia przedszkole 2013-2014\8. Wyjazd do TLiA na spektakl Le Filo Fable\DSC_03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3583" y="1609725"/>
            <a:ext cx="2726234" cy="484663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7030A0"/>
                </a:solidFill>
              </a:rPr>
              <a:t>Wycieczka do teatru – 24.iX.2013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pl-PL" dirty="0" smtClean="0">
              <a:solidFill>
                <a:schemeClr val="accent6"/>
              </a:solidFill>
            </a:endParaRPr>
          </a:p>
          <a:p>
            <a:pPr algn="ctr">
              <a:buNone/>
            </a:pPr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2050" name="Picture 2" descr="C:\Users\PP2\Desktop\Mali aktorzy\436CANON\IMG_81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484784"/>
            <a:ext cx="6768000" cy="50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sz="2700" dirty="0" smtClean="0">
                <a:solidFill>
                  <a:srgbClr val="7030A0"/>
                </a:solidFill>
              </a:rPr>
              <a:t/>
            </a:r>
            <a:br>
              <a:rPr lang="pl-PL" sz="2700" dirty="0" smtClean="0">
                <a:solidFill>
                  <a:srgbClr val="7030A0"/>
                </a:solidFill>
              </a:rPr>
            </a:br>
            <a:r>
              <a:rPr lang="pl-PL" sz="2700" dirty="0" smtClean="0">
                <a:solidFill>
                  <a:srgbClr val="7030A0"/>
                </a:solidFill>
              </a:rPr>
              <a:t>Wycieczka do teatru – 18.x.2013</a:t>
            </a:r>
            <a:br>
              <a:rPr lang="pl-PL" sz="2700" dirty="0" smtClean="0">
                <a:solidFill>
                  <a:srgbClr val="7030A0"/>
                </a:solidFill>
              </a:rPr>
            </a:br>
            <a:r>
              <a:rPr lang="pl-PL" sz="2700" dirty="0" smtClean="0">
                <a:solidFill>
                  <a:srgbClr val="7030A0"/>
                </a:solidFill>
              </a:rPr>
              <a:t>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000" dirty="0" smtClean="0">
                <a:solidFill>
                  <a:schemeClr val="accent6"/>
                </a:solidFill>
              </a:rPr>
              <a:t>zapoznanie z teatrem Żywego aktora</a:t>
            </a:r>
            <a:endParaRPr lang="pl-PL" sz="2000" dirty="0">
              <a:solidFill>
                <a:schemeClr val="accent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987936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pl-PL" sz="3100" b="1" dirty="0" smtClean="0">
                <a:solidFill>
                  <a:srgbClr val="FFC000"/>
                </a:solidFill>
              </a:rPr>
              <a:t>KRÓLESTWO KORALOWEJ RAFY</a:t>
            </a:r>
          </a:p>
          <a:p>
            <a:r>
              <a:rPr lang="pl-PL" sz="2000" dirty="0" smtClean="0"/>
              <a:t>Reżyseria:  Mariola </a:t>
            </a:r>
            <a:r>
              <a:rPr lang="pl-PL" sz="2000" dirty="0" err="1" smtClean="0"/>
              <a:t>Ordak-Świątkiewicz</a:t>
            </a:r>
            <a:endParaRPr lang="pl-PL" sz="2000" dirty="0" smtClean="0"/>
          </a:p>
          <a:p>
            <a:r>
              <a:rPr lang="pl-PL" sz="2000" dirty="0" smtClean="0"/>
              <a:t>Scenariusz: Marta </a:t>
            </a:r>
            <a:r>
              <a:rPr lang="pl-PL" sz="2000" dirty="0" err="1" smtClean="0"/>
              <a:t>Guśniowska</a:t>
            </a:r>
            <a:endParaRPr lang="pl-PL" sz="2000" dirty="0" smtClean="0"/>
          </a:p>
          <a:p>
            <a:r>
              <a:rPr lang="pl-PL" sz="2000" dirty="0" smtClean="0"/>
              <a:t>Scenografia: Jan </a:t>
            </a:r>
            <a:r>
              <a:rPr lang="pl-PL" sz="2000" dirty="0" err="1" smtClean="0"/>
              <a:t>Polívka</a:t>
            </a:r>
            <a:endParaRPr lang="pl-PL" sz="2000" dirty="0" smtClean="0"/>
          </a:p>
          <a:p>
            <a:r>
              <a:rPr lang="pl-PL" sz="2000" dirty="0" smtClean="0"/>
              <a:t>Muzyka:  Łukasz </a:t>
            </a:r>
            <a:r>
              <a:rPr lang="pl-PL" sz="2000" dirty="0" err="1" smtClean="0"/>
              <a:t>Damrych</a:t>
            </a:r>
            <a:endParaRPr lang="pl-PL" sz="2000" dirty="0" smtClean="0"/>
          </a:p>
          <a:p>
            <a:r>
              <a:rPr lang="pl-PL" sz="2000" dirty="0" smtClean="0"/>
              <a:t>Projekcje:  Wojciech Świątkiewicz</a:t>
            </a:r>
          </a:p>
          <a:p>
            <a:r>
              <a:rPr lang="pl-PL" sz="2000" dirty="0" smtClean="0"/>
              <a:t>Animacje:  Wojciech Świątkiewicz</a:t>
            </a:r>
          </a:p>
          <a:p>
            <a:r>
              <a:rPr lang="pl-PL" sz="2000" dirty="0" smtClean="0"/>
              <a:t>Kostiumy:  Ilona </a:t>
            </a:r>
            <a:r>
              <a:rPr lang="pl-PL" sz="2000" dirty="0" err="1" smtClean="0"/>
              <a:t>Binarsch</a:t>
            </a:r>
            <a:endParaRPr lang="pl-PL" sz="2000" dirty="0" smtClean="0"/>
          </a:p>
          <a:p>
            <a:r>
              <a:rPr lang="pl-PL" sz="2000" dirty="0" smtClean="0"/>
              <a:t>Obsada: Anna Jezierska, Bożena Oleszkiewicz, Urszula Raczkowska, Natalia </a:t>
            </a:r>
            <a:r>
              <a:rPr lang="pl-PL" sz="2000" dirty="0" err="1" smtClean="0"/>
              <a:t>Wieciech</a:t>
            </a:r>
            <a:r>
              <a:rPr lang="pl-PL" sz="2000" dirty="0" smtClean="0"/>
              <a:t> , Jakub Grzybek, Zbigniew Koźmiński, Seweryn </a:t>
            </a:r>
            <a:r>
              <a:rPr lang="pl-PL" sz="2000" dirty="0" err="1" smtClean="0"/>
              <a:t>Mrożkiewicz</a:t>
            </a:r>
            <a:r>
              <a:rPr lang="pl-PL" sz="2000" dirty="0" smtClean="0"/>
              <a:t>, Paweł Pawlik</a:t>
            </a:r>
          </a:p>
          <a:p>
            <a:pPr algn="ctr">
              <a:buNone/>
            </a:pPr>
            <a:r>
              <a:rPr lang="pl-PL" sz="2000" b="1" dirty="0" smtClean="0"/>
              <a:t>Akcja sztuki dzieje się w świecie podwodnego królestwa Rafy Koralowej, pełnego krewetek, małży, ośmiornic, skorupiaków i wielu innych morskich stworzeń.  Opowiada </a:t>
            </a:r>
            <a:r>
              <a:rPr lang="pl-PL" sz="2000" b="1" dirty="0" err="1" smtClean="0"/>
              <a:t>hisotorię</a:t>
            </a:r>
            <a:r>
              <a:rPr lang="pl-PL" sz="2000" b="1" dirty="0" smtClean="0"/>
              <a:t> Pięknej królewny Delfiny, która chce uratować swojego despotycznego ojca Króla Rafaela, skazanego na wygnanie na Wyspę Za sprawą sepleniącej Rekiny Delfina trafia na okręt słynnego </a:t>
            </a:r>
            <a:r>
              <a:rPr lang="pl-PL" sz="2000" b="1" dirty="0" err="1" smtClean="0"/>
              <a:t>Piraniella</a:t>
            </a:r>
            <a:r>
              <a:rPr lang="pl-PL" sz="2000" b="1" dirty="0" smtClean="0"/>
              <a:t>, zwanego „księciem piratów”, który jako jedyny ośmielił się wyruszyć na Wyspę Tyranów.</a:t>
            </a:r>
          </a:p>
          <a:p>
            <a:pPr algn="ctr">
              <a:buNone/>
            </a:pPr>
            <a:r>
              <a:rPr lang="pl-PL" sz="2000" b="1" dirty="0" smtClean="0"/>
              <a:t> Czy odważnej Delfinie uda się uratować króla? Czy może zawróci z drogi, kiedy pozna całą prawdę o swoim ojcu? Czy odwzajemni ona miłość </a:t>
            </a:r>
            <a:r>
              <a:rPr lang="pl-PL" sz="2000" b="1" dirty="0" err="1" smtClean="0"/>
              <a:t>Piraniellowi</a:t>
            </a:r>
            <a:r>
              <a:rPr lang="pl-PL" sz="2000" b="1" dirty="0" smtClean="0"/>
              <a:t>? O tej przygodzie opowiada spektakl.</a:t>
            </a:r>
          </a:p>
          <a:p>
            <a:pPr>
              <a:buNone/>
            </a:pPr>
            <a:endParaRPr lang="pl-PL" sz="2000" b="1" dirty="0" smtClean="0"/>
          </a:p>
          <a:p>
            <a:pPr>
              <a:buNone/>
            </a:pPr>
            <a:r>
              <a:rPr lang="pl-PL" sz="1900" dirty="0" smtClean="0"/>
              <a:t/>
            </a:r>
            <a:br>
              <a:rPr lang="pl-PL" sz="1900" dirty="0" smtClean="0"/>
            </a:br>
            <a:endParaRPr lang="pl-PL" sz="1900" dirty="0" smtClean="0"/>
          </a:p>
          <a:p>
            <a:pPr algn="ctr">
              <a:buNone/>
            </a:pPr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2700" dirty="0" smtClean="0">
                <a:solidFill>
                  <a:schemeClr val="tx2"/>
                </a:solidFill>
              </a:rPr>
              <a:t>Działania podejmowane w ramach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 smtClean="0">
                <a:solidFill>
                  <a:schemeClr val="tx2"/>
                </a:solidFill>
              </a:rPr>
              <a:t> realizacji projektu</a:t>
            </a:r>
            <a:r>
              <a:rPr lang="pl-PL" sz="2700" dirty="0" smtClean="0"/>
              <a:t> </a:t>
            </a:r>
            <a:endParaRPr lang="pl-PL" sz="27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pl-PL" dirty="0" smtClean="0"/>
              <a:t>Podczas trwania projektu dzieci uczestniczyły w wielu zajęciach teatralnych prowadzonych przez panią Katarzynę Bernaś </a:t>
            </a:r>
          </a:p>
          <a:p>
            <a:pPr algn="ctr">
              <a:buNone/>
            </a:pPr>
            <a:r>
              <a:rPr lang="pl-PL" dirty="0" smtClean="0"/>
              <a:t>- instruktorkę teatralną.</a:t>
            </a:r>
          </a:p>
          <a:p>
            <a:pPr algn="ctr">
              <a:buNone/>
            </a:pPr>
            <a:r>
              <a:rPr lang="pl-PL" dirty="0" smtClean="0"/>
              <a:t> W trakcie warsztatów trwały przygotowania  do Jasełek, które zostaną wystawione przed Bożym Narodzeniem. </a:t>
            </a:r>
          </a:p>
          <a:p>
            <a:pPr algn="ctr">
              <a:buNone/>
            </a:pPr>
            <a:r>
              <a:rPr lang="pl-PL" dirty="0" smtClean="0"/>
              <a:t>Zabawa w teatr była dla dzieci wesołym przeżyciem oraz cennym doświadczeniem. Zajęcia odbywały się w przedszkolu oraz w Centrum Kultury w Kamiennej Górze.</a:t>
            </a:r>
          </a:p>
          <a:p>
            <a:pPr algn="ctr">
              <a:buNone/>
            </a:pPr>
            <a:endParaRPr lang="pl-PL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400" dirty="0" smtClean="0">
                <a:solidFill>
                  <a:srgbClr val="7030A0"/>
                </a:solidFill>
              </a:rPr>
              <a:t/>
            </a:r>
            <a:br>
              <a:rPr lang="pl-PL" sz="2400" dirty="0" smtClean="0">
                <a:solidFill>
                  <a:srgbClr val="7030A0"/>
                </a:solidFill>
              </a:rPr>
            </a:br>
            <a:r>
              <a:rPr lang="pl-PL" sz="2400" dirty="0" smtClean="0">
                <a:solidFill>
                  <a:srgbClr val="7030A0"/>
                </a:solidFill>
              </a:rPr>
              <a:t/>
            </a:r>
            <a:br>
              <a:rPr lang="pl-PL" sz="2400" dirty="0" smtClean="0">
                <a:solidFill>
                  <a:srgbClr val="7030A0"/>
                </a:solidFill>
              </a:rPr>
            </a:br>
            <a:r>
              <a:rPr lang="pl-PL" sz="2400" dirty="0" smtClean="0">
                <a:solidFill>
                  <a:srgbClr val="7030A0"/>
                </a:solidFill>
              </a:rPr>
              <a:t/>
            </a:r>
            <a:br>
              <a:rPr lang="pl-PL" sz="2400" dirty="0" smtClean="0">
                <a:solidFill>
                  <a:srgbClr val="7030A0"/>
                </a:solidFill>
              </a:rPr>
            </a:br>
            <a:r>
              <a:rPr lang="pl-PL" sz="2700" dirty="0" smtClean="0">
                <a:solidFill>
                  <a:srgbClr val="7030A0"/>
                </a:solidFill>
              </a:rPr>
              <a:t>Wycieczka do teatru – 18.x.2013 </a:t>
            </a:r>
            <a:br>
              <a:rPr lang="pl-PL" sz="2700" dirty="0" smtClean="0">
                <a:solidFill>
                  <a:srgbClr val="7030A0"/>
                </a:solidFill>
              </a:rPr>
            </a:br>
            <a:r>
              <a:rPr lang="pl-PL" sz="2700" dirty="0" smtClean="0"/>
              <a:t/>
            </a:r>
            <a:br>
              <a:rPr lang="pl-PL" sz="2700" dirty="0" smtClean="0"/>
            </a:br>
            <a:endParaRPr lang="pl-PL" sz="2400" dirty="0">
              <a:solidFill>
                <a:schemeClr val="accent6"/>
              </a:solidFill>
            </a:endParaRPr>
          </a:p>
        </p:txBody>
      </p:sp>
      <p:pic>
        <p:nvPicPr>
          <p:cNvPr id="5" name="Symbol zastępczy zawartości 4" descr="IMG_01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1772816"/>
            <a:ext cx="3816424" cy="4680520"/>
          </a:xfrm>
        </p:spPr>
      </p:pic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7030A0"/>
                </a:solidFill>
              </a:rPr>
              <a:t>Wycieczka do teatru – 18.x.2013 </a:t>
            </a:r>
            <a:r>
              <a:rPr lang="pl-PL" sz="2700" dirty="0" smtClean="0">
                <a:solidFill>
                  <a:srgbClr val="7030A0"/>
                </a:solidFill>
              </a:rPr>
              <a:t/>
            </a:r>
            <a:br>
              <a:rPr lang="pl-PL" sz="2700" dirty="0" smtClean="0">
                <a:solidFill>
                  <a:srgbClr val="7030A0"/>
                </a:solidFill>
              </a:rPr>
            </a:br>
            <a:r>
              <a:rPr lang="pl-PL" sz="2700" dirty="0" smtClean="0"/>
              <a:t/>
            </a:r>
            <a:br>
              <a:rPr lang="pl-PL" sz="2700" dirty="0" smtClean="0"/>
            </a:br>
            <a:endParaRPr lang="pl-PL" sz="2400" dirty="0">
              <a:solidFill>
                <a:schemeClr val="accent6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01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59075" y="1844825"/>
            <a:ext cx="5789189" cy="43418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7030A0"/>
                </a:solidFill>
              </a:rPr>
              <a:t>Wycieczka do teatru – 18.x.2013 </a:t>
            </a:r>
            <a:r>
              <a:rPr lang="pl-PL" sz="2700" dirty="0" smtClean="0">
                <a:solidFill>
                  <a:srgbClr val="7030A0"/>
                </a:solidFill>
              </a:rPr>
              <a:t/>
            </a:r>
            <a:br>
              <a:rPr lang="pl-PL" sz="2700" dirty="0" smtClean="0">
                <a:solidFill>
                  <a:srgbClr val="7030A0"/>
                </a:solidFill>
              </a:rPr>
            </a:br>
            <a:r>
              <a:rPr lang="pl-PL" sz="2700" dirty="0" smtClean="0"/>
              <a:t/>
            </a:r>
            <a:br>
              <a:rPr lang="pl-PL" sz="2700" dirty="0" smtClean="0"/>
            </a:br>
            <a:endParaRPr lang="pl-PL" sz="2400" dirty="0">
              <a:solidFill>
                <a:schemeClr val="accent6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IMG_01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43608" y="1812231"/>
            <a:ext cx="5904656" cy="4428492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>
            <a:normAutofit/>
          </a:bodyPr>
          <a:lstStyle/>
          <a:p>
            <a:r>
              <a:rPr lang="pl-PL" sz="2700" dirty="0" smtClean="0">
                <a:solidFill>
                  <a:srgbClr val="7030A0"/>
                </a:solidFill>
              </a:rPr>
              <a:t>Wycieczka do teatru – 8.xI.2013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200" dirty="0" smtClean="0">
                <a:solidFill>
                  <a:schemeClr val="accent6"/>
                </a:solidFill>
              </a:rPr>
              <a:t>zapoznanie z pantomimą</a:t>
            </a:r>
            <a:endParaRPr lang="pl-PL" sz="2200" dirty="0">
              <a:solidFill>
                <a:schemeClr val="accent6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ctr">
              <a:buNone/>
            </a:pPr>
            <a:r>
              <a:rPr lang="pl-PL" b="1" dirty="0" smtClean="0">
                <a:solidFill>
                  <a:srgbClr val="FFC000"/>
                </a:solidFill>
              </a:rPr>
              <a:t>OCH EMIL!</a:t>
            </a:r>
          </a:p>
          <a:p>
            <a:r>
              <a:rPr lang="pl-PL" sz="2300" dirty="0" smtClean="0"/>
              <a:t>Adaptacja i reżyseria: Lech Chojnacki</a:t>
            </a:r>
          </a:p>
          <a:p>
            <a:r>
              <a:rPr lang="pl-PL" sz="2300" dirty="0" smtClean="0"/>
              <a:t>Scenografia: </a:t>
            </a:r>
            <a:r>
              <a:rPr lang="pl-PL" sz="2300" dirty="0" err="1" smtClean="0"/>
              <a:t>Zuzana</a:t>
            </a:r>
            <a:r>
              <a:rPr lang="pl-PL" sz="2300" dirty="0" smtClean="0"/>
              <a:t> </a:t>
            </a:r>
            <a:r>
              <a:rPr lang="pl-PL" sz="2300" dirty="0" err="1" smtClean="0"/>
              <a:t>Mojžišová</a:t>
            </a:r>
            <a:endParaRPr lang="pl-PL" sz="2300" dirty="0" smtClean="0"/>
          </a:p>
          <a:p>
            <a:r>
              <a:rPr lang="pl-PL" sz="2300" dirty="0" smtClean="0"/>
              <a:t>Muzyka:  Piotr Klimek</a:t>
            </a:r>
          </a:p>
          <a:p>
            <a:r>
              <a:rPr lang="pl-PL" sz="2300" dirty="0" smtClean="0"/>
              <a:t>Obsada: Anna Jezierska, Sylwia Nowak / Natalia </a:t>
            </a:r>
            <a:r>
              <a:rPr lang="pl-PL" sz="2300" dirty="0" err="1" smtClean="0"/>
              <a:t>Wieciech</a:t>
            </a:r>
            <a:r>
              <a:rPr lang="pl-PL" sz="2300" dirty="0" smtClean="0"/>
              <a:t>, Bożena Oleszkiewicz, Urszula Raczkowska, Jerzy Gronowski, </a:t>
            </a:r>
            <a:br>
              <a:rPr lang="pl-PL" sz="2300" dirty="0" smtClean="0"/>
            </a:br>
            <a:r>
              <a:rPr lang="pl-PL" sz="2300" dirty="0" smtClean="0"/>
              <a:t>Seweryn </a:t>
            </a:r>
            <a:r>
              <a:rPr lang="pl-PL" sz="2300" dirty="0" err="1" smtClean="0"/>
              <a:t>Mrożkiewicz</a:t>
            </a:r>
            <a:r>
              <a:rPr lang="pl-PL" sz="2300" dirty="0" smtClean="0"/>
              <a:t>, Paweł Pawlik</a:t>
            </a:r>
          </a:p>
          <a:p>
            <a:pPr algn="ctr">
              <a:buNone/>
            </a:pPr>
            <a:r>
              <a:rPr lang="pl-PL" sz="2300" dirty="0" smtClean="0"/>
              <a:t>Wszystkie dzieci, tak jak Emil, chcą być duże i chcą być kimś. Lekarzem, strażakiem, aktorką, piosenkarką, Emil jest radosnym, pomysłowym, śmiesznym, rezolutnym, odważnym chłopcem. Spektakl zaprasza na spotkanie z Emilem i jego rodziną. Będzie można spojrzeć na siebie samych przez pryzmat teatralnej konwencji, która z dużym poczuciem humoru szkicuje portrety członków rodziny i relacje miedzy światem dorosłych a światem dzieci.</a:t>
            </a:r>
            <a:endParaRPr lang="pl-PL" sz="2300" dirty="0">
              <a:solidFill>
                <a:schemeClr val="tx2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20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8.xi.2013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6" name="Symbol zastępczy zawartości 5" descr="IMG_19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8.xi.2013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195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8.xi.2013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IMG_19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20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8.xi.2013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196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8.xi.2013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IMG_196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8.xi.2013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198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pic>
        <p:nvPicPr>
          <p:cNvPr id="2050" name="Picture 2" descr="F:\zdjęcia przedszkole 2013-2014\6. Warsztaty teatralne\IMG_16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1763688" y="548679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20728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8.xi.2013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IMG_198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18.x.2013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198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8.xi.2013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IMG_20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94872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8.xi.2013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20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020728"/>
          </a:xfrm>
        </p:spPr>
        <p:txBody>
          <a:bodyPr>
            <a:normAutofit/>
          </a:bodyPr>
          <a:lstStyle/>
          <a:p>
            <a:r>
              <a:rPr lang="pl-PL" sz="2400" dirty="0" smtClean="0">
                <a:solidFill>
                  <a:srgbClr val="7030A0"/>
                </a:solidFill>
              </a:rPr>
              <a:t>Wycieczka do teatru – 11.xII.2013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</a:t>
            </a:r>
            <a:r>
              <a:rPr lang="pl-PL" sz="2200" dirty="0" smtClean="0">
                <a:solidFill>
                  <a:schemeClr val="accent6"/>
                </a:solidFill>
              </a:rPr>
              <a:t>zapoznanie z teatrem Cieni       </a:t>
            </a:r>
            <a:endParaRPr lang="pl-PL" sz="2200" dirty="0">
              <a:solidFill>
                <a:schemeClr val="accent6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pl-PL" sz="3400" b="1" dirty="0" smtClean="0">
                <a:solidFill>
                  <a:srgbClr val="FFC000"/>
                </a:solidFill>
              </a:rPr>
              <a:t>WÓŁ I OSIOŁ</a:t>
            </a:r>
          </a:p>
          <a:p>
            <a:r>
              <a:rPr lang="pl-PL" dirty="0" smtClean="0"/>
              <a:t>Adaptacja i reżyseria: Arkadiusz Porada</a:t>
            </a:r>
          </a:p>
          <a:p>
            <a:r>
              <a:rPr lang="pl-PL" dirty="0" smtClean="0"/>
              <a:t>Scenografia: </a:t>
            </a:r>
            <a:r>
              <a:rPr lang="pl-PL" dirty="0" err="1" smtClean="0"/>
              <a:t>Anke</a:t>
            </a:r>
            <a:r>
              <a:rPr lang="pl-PL" dirty="0" smtClean="0"/>
              <a:t> </a:t>
            </a:r>
            <a:r>
              <a:rPr lang="pl-PL" dirty="0" err="1" smtClean="0"/>
              <a:t>Lenz</a:t>
            </a:r>
            <a:endParaRPr lang="pl-PL" dirty="0" smtClean="0"/>
          </a:p>
          <a:p>
            <a:r>
              <a:rPr lang="pl-PL" dirty="0" smtClean="0"/>
              <a:t>Muzyka:  Krzysztof Figurski</a:t>
            </a:r>
          </a:p>
          <a:p>
            <a:r>
              <a:rPr lang="pl-PL" dirty="0" smtClean="0"/>
              <a:t>Tłumaczenie:  Arkadiusz Porada</a:t>
            </a:r>
          </a:p>
          <a:p>
            <a:r>
              <a:rPr lang="pl-PL" dirty="0" err="1" smtClean="0"/>
              <a:t>Obsada:Seweryn</a:t>
            </a:r>
            <a:r>
              <a:rPr lang="pl-PL" dirty="0" smtClean="0"/>
              <a:t> </a:t>
            </a:r>
            <a:r>
              <a:rPr lang="pl-PL" dirty="0" err="1" smtClean="0"/>
              <a:t>Mrożkiewicz</a:t>
            </a:r>
            <a:r>
              <a:rPr lang="pl-PL" dirty="0" smtClean="0"/>
              <a:t>, Paweł Pawlik</a:t>
            </a:r>
          </a:p>
          <a:p>
            <a:pPr algn="ctr">
              <a:buNone/>
            </a:pPr>
            <a:r>
              <a:rPr lang="pl-PL" i="1" dirty="0" smtClean="0"/>
              <a:t>Wół i Osioł </a:t>
            </a:r>
            <a:r>
              <a:rPr lang="pl-PL" dirty="0" smtClean="0"/>
              <a:t>to pastorałka, która wprowadza nas w wyjątkowy </a:t>
            </a:r>
            <a:r>
              <a:rPr lang="pl-PL" b="1" dirty="0" smtClean="0"/>
              <a:t>bożonarodzeniowy nastrój, obecny zarówno w warstwie scenograficznej, jak i muzycznej. Perypetie bohaterów, przywołujących na myśl niewątpliwie protagonistów z filmowego </a:t>
            </a:r>
            <a:r>
              <a:rPr lang="pl-PL" b="1" i="1" dirty="0" err="1" smtClean="0"/>
              <a:t>Shreka</a:t>
            </a:r>
            <a:r>
              <a:rPr lang="pl-PL" b="1" dirty="0" smtClean="0"/>
              <a:t>, mieszają się z tradycyjną historią narodzin Jezusa.</a:t>
            </a:r>
          </a:p>
          <a:p>
            <a:pPr algn="ctr">
              <a:buNone/>
            </a:pPr>
            <a:r>
              <a:rPr lang="pl-PL" b="1" dirty="0" smtClean="0"/>
              <a:t>Przedstawienie okraszone jest solidną dawką humoru słownego i sytuacyjnego, a jednocześnie potrafi wzruszyć niejednego widza. Ponadto w niekonwencjonalny sposób porusza ważne i aktualne problemy: przyjaźni wystawionej na próbę, poświęcenia i wyrzeczeń dla innych, odpowiedzialności za dziecko.</a:t>
            </a:r>
          </a:p>
          <a:p>
            <a:pPr algn="ctr">
              <a:buNone/>
            </a:pPr>
            <a:endParaRPr lang="pl-PL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11.xII.2013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DSC_056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11.xII.2013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DSC_056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Wycieczka do teatru – 11.xII.2013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DSC_057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Wycieczki do teatru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b="1" dirty="0" smtClean="0">
                <a:solidFill>
                  <a:srgbClr val="00B050"/>
                </a:solidFill>
                <a:latin typeface="Comic Sans MS" pitchFamily="66" charset="0"/>
              </a:rPr>
              <a:t>Wycieczki do teatru były wspaniałe, choć nieraz bardzo męczące……</a:t>
            </a:r>
            <a:endParaRPr lang="pl-PL" b="1" dirty="0">
              <a:solidFill>
                <a:srgbClr val="00B05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Wycieczki do teatru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200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971600" y="539533"/>
            <a:ext cx="4968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  <p:pic>
        <p:nvPicPr>
          <p:cNvPr id="8" name="Symbol zastępczy zawartości 7" descr="IMG_166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45608" y="1609725"/>
            <a:ext cx="6462184" cy="4846638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Wycieczki do teatru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IMG_200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Wycieczki do teatru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201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Wycieczki do teatru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IMG_20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Wycieczki do teatru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20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   </a:t>
            </a:r>
            <a:r>
              <a:rPr lang="pl-PL" sz="2700" dirty="0" smtClean="0">
                <a:solidFill>
                  <a:srgbClr val="7030A0"/>
                </a:solidFill>
              </a:rPr>
              <a:t>Wycieczki do teatru </a:t>
            </a: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dirty="0" smtClean="0"/>
              <a:t>        </a:t>
            </a:r>
            <a:endParaRPr lang="pl-PL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IMG_20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Pokaz przedpremierowy</a:t>
            </a:r>
            <a:endParaRPr lang="pl-PL" sz="2800" dirty="0">
              <a:solidFill>
                <a:srgbClr val="FFC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b="1" dirty="0" smtClean="0"/>
              <a:t>17. XII. 2013r. Odbył się przedpremierowy pokaz Jasełek w wykonaniu dzieci z grup V i VII, będący posumowaniem warsztatów teatralnych prowadzonych przez </a:t>
            </a:r>
          </a:p>
          <a:p>
            <a:pPr algn="ctr">
              <a:buNone/>
            </a:pPr>
            <a:r>
              <a:rPr lang="pl-PL" b="1" dirty="0" smtClean="0"/>
              <a:t>p. Katarzynę Bernaś.</a:t>
            </a:r>
          </a:p>
          <a:p>
            <a:pPr algn="ctr">
              <a:buNone/>
            </a:pPr>
            <a:r>
              <a:rPr lang="pl-PL" b="1" dirty="0" smtClean="0">
                <a:solidFill>
                  <a:srgbClr val="7030A0"/>
                </a:solidFill>
              </a:rPr>
              <a:t> </a:t>
            </a:r>
            <a:r>
              <a:rPr lang="pl-PL" b="1" dirty="0" smtClean="0"/>
              <a:t>Przedstawienie obejrzały dzieci z naszego przedszkola, rodzice i rodziny. </a:t>
            </a:r>
          </a:p>
          <a:p>
            <a:pPr algn="ctr">
              <a:buNone/>
            </a:pPr>
            <a:r>
              <a:rPr lang="pl-PL" b="1" dirty="0" smtClean="0">
                <a:solidFill>
                  <a:srgbClr val="FF0000"/>
                </a:solidFill>
              </a:rPr>
              <a:t>Gośćmi specjalnymi były dzieci z zaprzyjaźnionego przedszkola „Słoneczko” z </a:t>
            </a:r>
            <a:r>
              <a:rPr lang="pl-PL" b="1" dirty="0" err="1" smtClean="0">
                <a:solidFill>
                  <a:srgbClr val="FF0000"/>
                </a:solidFill>
              </a:rPr>
              <a:t>Trutnova</a:t>
            </a:r>
            <a:r>
              <a:rPr lang="pl-PL" b="1" dirty="0" smtClean="0">
                <a:solidFill>
                  <a:srgbClr val="FF0000"/>
                </a:solidFill>
              </a:rPr>
              <a:t> w Czechach, z którym współpracuje nasza placówka.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Pokaz przedpremierowy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5" name="Symbol zastępczy zawartości 4" descr="IMG_24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Pokaz przedpremierowy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250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Pokaz przedpremierowy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IMG_249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Pokaz przedpremierowy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IMG_250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pic>
        <p:nvPicPr>
          <p:cNvPr id="4098" name="Picture 2" descr="F:\zdjęcia przedszkole 2013-2014\6. Warsztaty teatralne\IMG_17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475656" y="610235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Pokaz przedpremierowy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25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Pokaz przedpremierowy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IMG_257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Pokaz przedpremierowy</a:t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000" dirty="0" smtClean="0">
                <a:solidFill>
                  <a:schemeClr val="accent6"/>
                </a:solidFill>
              </a:rPr>
              <a:t>Dzieci z przedszkola słoneczko w </a:t>
            </a:r>
            <a:r>
              <a:rPr lang="pl-PL" sz="2000" dirty="0" err="1" smtClean="0">
                <a:solidFill>
                  <a:schemeClr val="accent6"/>
                </a:solidFill>
              </a:rPr>
              <a:t>trutnovie</a:t>
            </a:r>
            <a:endParaRPr lang="pl-PL" sz="2000" dirty="0">
              <a:solidFill>
                <a:schemeClr val="accent6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258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876712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None/>
            </a:pPr>
            <a:r>
              <a:rPr lang="pl-PL" b="1" dirty="0" smtClean="0"/>
              <a:t>Realizacja projektu zakładała ogłoszenie konkursów plastycznych: </a:t>
            </a:r>
          </a:p>
          <a:p>
            <a:pPr algn="ctr">
              <a:buNone/>
            </a:pPr>
            <a:r>
              <a:rPr lang="pl-PL" b="1" dirty="0" smtClean="0">
                <a:solidFill>
                  <a:srgbClr val="FFC000"/>
                </a:solidFill>
              </a:rPr>
              <a:t>I. </a:t>
            </a:r>
          </a:p>
          <a:p>
            <a:pPr algn="ctr">
              <a:buNone/>
            </a:pPr>
            <a:r>
              <a:rPr lang="pl-PL" b="1" dirty="0" err="1" smtClean="0"/>
              <a:t>Międzyprzedszkolny</a:t>
            </a:r>
            <a:r>
              <a:rPr lang="pl-PL" b="1" dirty="0" smtClean="0"/>
              <a:t> konkurs plastyczny na plakat o tematyce Jasełka.</a:t>
            </a:r>
          </a:p>
          <a:p>
            <a:pPr algn="ctr">
              <a:buNone/>
            </a:pPr>
            <a:r>
              <a:rPr lang="pl-PL" b="1" dirty="0" smtClean="0"/>
              <a:t>Na konkurs wpłynęło 12 prac z czterech placówek z Kamiennej Góry: Przedszkola Publicznego nr 2 i 3, Integracyjnego Punktu Przedszkolnego, Szkoły Podstawowej nr 2</a:t>
            </a:r>
          </a:p>
          <a:p>
            <a:pPr algn="ctr">
              <a:buNone/>
            </a:pPr>
            <a:r>
              <a:rPr lang="pl-PL" b="1" dirty="0" smtClean="0"/>
              <a:t>Wszystkie placówki zostały wyróżnione i nagrodzone dyplomami i atrakcyjnymi grami.</a:t>
            </a:r>
            <a:endParaRPr lang="pl-PL" b="1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876712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6" name="Symbol zastępczy zawartości 5" descr="IMG_258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620044"/>
            <a:ext cx="7239000" cy="4826000"/>
          </a:xfr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11" name="Symbol zastępczy zawartości 10" descr="IMG_258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89490"/>
            <a:ext cx="3521075" cy="2347383"/>
          </a:xfrm>
        </p:spPr>
      </p:pic>
      <p:pic>
        <p:nvPicPr>
          <p:cNvPr id="12" name="Symbol zastępczy zawartości 11" descr="IMG_258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30183" y="1600200"/>
            <a:ext cx="3017309" cy="4525963"/>
          </a:xfrm>
        </p:spPr>
      </p:pic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8" name="Symbol zastępczy zawartości 7" descr="IMG_258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09083" y="1600200"/>
            <a:ext cx="3017309" cy="4525963"/>
          </a:xfrm>
        </p:spPr>
      </p:pic>
      <p:pic>
        <p:nvPicPr>
          <p:cNvPr id="9" name="Symbol zastępczy zawartości 8" descr="IMG_2586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30183" y="1600200"/>
            <a:ext cx="3017309" cy="4525963"/>
          </a:xfr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10" name="Symbol zastępczy zawartości 9" descr="IMG_261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09083" y="1600200"/>
            <a:ext cx="3017309" cy="4525963"/>
          </a:xfrm>
        </p:spPr>
      </p:pic>
      <p:pic>
        <p:nvPicPr>
          <p:cNvPr id="11" name="Symbol zastępczy zawartości 10" descr="IMG_261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30183" y="1600200"/>
            <a:ext cx="3017309" cy="4525963"/>
          </a:xfr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7" name="Symbol zastępczy zawartości 6" descr="IMG_2614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89490"/>
            <a:ext cx="3521075" cy="2347383"/>
          </a:xfrm>
        </p:spPr>
      </p:pic>
      <p:pic>
        <p:nvPicPr>
          <p:cNvPr id="9" name="Symbol zastępczy zawartości 8" descr="IMG_261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78300" y="2689490"/>
            <a:ext cx="3521075" cy="2347383"/>
          </a:xfrm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10" name="Symbol zastępczy zawartości 9" descr="IMG_261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89490"/>
            <a:ext cx="3521075" cy="2347383"/>
          </a:xfrm>
        </p:spPr>
      </p:pic>
      <p:pic>
        <p:nvPicPr>
          <p:cNvPr id="11" name="Symbol zastępczy zawartości 10" descr="IMG_261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78300" y="2689490"/>
            <a:ext cx="3521075" cy="2347383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pic>
        <p:nvPicPr>
          <p:cNvPr id="5123" name="Picture 3" descr="F:\zdjęcia przedszkole 2013-2014\6. Warsztaty teatralne\IMG_169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59210" y="1609725"/>
            <a:ext cx="3634979" cy="4846638"/>
          </a:xfrm>
          <a:prstGeom prst="rect">
            <a:avLst/>
          </a:prstGeom>
          <a:noFill/>
        </p:spPr>
      </p:pic>
      <p:sp>
        <p:nvSpPr>
          <p:cNvPr id="9" name="Prostokąt 8"/>
          <p:cNvSpPr/>
          <p:nvPr/>
        </p:nvSpPr>
        <p:spPr>
          <a:xfrm rot="10800000" flipV="1">
            <a:off x="1835696" y="538226"/>
            <a:ext cx="35283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9" name="Symbol zastępczy zawartości 8" descr="IMG_26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21904"/>
            <a:ext cx="7239000" cy="4022280"/>
          </a:xfrm>
        </p:spPr>
      </p:pic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8" name="Symbol zastępczy zawartości 7" descr="IMG_25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89490"/>
            <a:ext cx="3521075" cy="2347383"/>
          </a:xfrm>
        </p:spPr>
      </p:pic>
      <p:pic>
        <p:nvPicPr>
          <p:cNvPr id="10" name="Symbol zastępczy zawartości 9" descr="IMG_258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78300" y="2689490"/>
            <a:ext cx="3521075" cy="2347383"/>
          </a:xfrm>
        </p:spPr>
      </p:pic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9" name="Symbol zastępczy zawartości 8" descr="IMG_259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89490"/>
            <a:ext cx="3521075" cy="2347383"/>
          </a:xfrm>
        </p:spPr>
      </p:pic>
      <p:pic>
        <p:nvPicPr>
          <p:cNvPr id="11" name="Symbol zastępczy zawartości 10" descr="IMG_259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78300" y="2689490"/>
            <a:ext cx="3521075" cy="2347383"/>
          </a:xfrm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8" name="Symbol zastępczy zawartości 7" descr="IMG_259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09083" y="1600200"/>
            <a:ext cx="3017309" cy="4525963"/>
          </a:xfrm>
        </p:spPr>
      </p:pic>
      <p:pic>
        <p:nvPicPr>
          <p:cNvPr id="10" name="Symbol zastępczy zawartości 9" descr="IMG_260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78300" y="2689490"/>
            <a:ext cx="3521075" cy="2347383"/>
          </a:xfrm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9" name="Symbol zastępczy zawartości 8" descr="IMG_260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89490"/>
            <a:ext cx="3521075" cy="2347383"/>
          </a:xfrm>
        </p:spPr>
      </p:pic>
      <p:pic>
        <p:nvPicPr>
          <p:cNvPr id="11" name="Symbol zastępczy zawartości 10" descr="IMG_260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78300" y="2689490"/>
            <a:ext cx="3521075" cy="2347383"/>
          </a:xfrm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 </a:t>
            </a:r>
            <a:endParaRPr lang="pl-PL" sz="2800" dirty="0">
              <a:solidFill>
                <a:srgbClr val="FFC00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8" name="Symbol zastępczy zawartości 7" descr="IMG_261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689490"/>
            <a:ext cx="3521075" cy="2347383"/>
          </a:xfrm>
        </p:spPr>
      </p:pic>
      <p:pic>
        <p:nvPicPr>
          <p:cNvPr id="10" name="Symbol zastępczy zawartości 9" descr="IMG_261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78300" y="2689490"/>
            <a:ext cx="3521075" cy="2347383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876712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FFC000"/>
                </a:solidFill>
              </a:rPr>
              <a:t/>
            </a:r>
            <a:br>
              <a:rPr lang="pl-PL" sz="2800" dirty="0" smtClean="0">
                <a:solidFill>
                  <a:srgbClr val="FFC00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KONKURSY</a:t>
            </a:r>
            <a:endParaRPr lang="pl-PL" sz="2800" dirty="0">
              <a:solidFill>
                <a:srgbClr val="FFC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pl-PL" b="1" dirty="0" smtClean="0">
                <a:solidFill>
                  <a:srgbClr val="FFC000"/>
                </a:solidFill>
              </a:rPr>
              <a:t>II.</a:t>
            </a:r>
          </a:p>
          <a:p>
            <a:pPr algn="ctr">
              <a:buNone/>
            </a:pPr>
            <a:r>
              <a:rPr lang="pl-PL" b="1" dirty="0" smtClean="0"/>
              <a:t>Rodzinny konkurs na </a:t>
            </a:r>
          </a:p>
          <a:p>
            <a:pPr algn="ctr">
              <a:buNone/>
            </a:pPr>
            <a:r>
              <a:rPr lang="pl-PL" b="1" dirty="0" smtClean="0"/>
              <a:t>Szopkę Bożonarodzeniową.</a:t>
            </a:r>
          </a:p>
          <a:p>
            <a:pPr algn="ctr">
              <a:buNone/>
            </a:pPr>
            <a:r>
              <a:rPr lang="pl-PL" b="1" dirty="0" smtClean="0"/>
              <a:t>W konkursie wzięły udział 22 rodziny z Kamiennej Góry i Lubawki.</a:t>
            </a:r>
          </a:p>
          <a:p>
            <a:pPr algn="ctr">
              <a:buNone/>
            </a:pPr>
            <a:r>
              <a:rPr lang="pl-PL" b="1" dirty="0" smtClean="0"/>
              <a:t>Przyznano 3 główne nagrody, 3 wyróżnienia a wszyscy uczestnicy otrzymali słodycze i  drobne upominki. Regulamin konkursu zakładał, że szopki zostaną przeznaczone do sprzedaży</a:t>
            </a: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876712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Świąteczny Kiermasz ciast</a:t>
            </a:r>
            <a:endParaRPr lang="pl-PL" sz="2800" dirty="0">
              <a:solidFill>
                <a:srgbClr val="FFC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r>
              <a:rPr lang="pl-PL" b="1" dirty="0" smtClean="0"/>
              <a:t>Rozstrzygnięciom konkursów </a:t>
            </a:r>
          </a:p>
          <a:p>
            <a:pPr algn="ctr">
              <a:buNone/>
            </a:pPr>
            <a:r>
              <a:rPr lang="pl-PL" b="1" dirty="0" smtClean="0"/>
              <a:t>towarzyszył  kiermasz ciast. </a:t>
            </a:r>
          </a:p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r>
              <a:rPr lang="pl-PL" b="1" dirty="0" smtClean="0"/>
              <a:t>Pieniądze uzyskane ze sprzedaży przeznaczono na cel charytatywny i przekazano KSIS „Razem”.</a:t>
            </a: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876712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Efekty projektu</a:t>
            </a:r>
            <a:endParaRPr lang="pl-PL" sz="2800" dirty="0">
              <a:solidFill>
                <a:srgbClr val="FFC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pl-PL" b="1" dirty="0" smtClean="0"/>
              <a:t>Wszystkie założone cele zostały zrealizowane. Dzieci bardzo chętnie uczestniczyły w proponowanych zajęciach i zabawach, które sprawiały im wiele radości.</a:t>
            </a:r>
          </a:p>
          <a:p>
            <a:pPr algn="ctr">
              <a:buNone/>
            </a:pPr>
            <a:endParaRPr lang="pl-PL" dirty="0" smtClean="0"/>
          </a:p>
          <a:p>
            <a:r>
              <a:rPr lang="pl-PL" dirty="0" smtClean="0"/>
              <a:t>Dzieci poznały teatr, pracę aktora i osób współtworzących spektakle.</a:t>
            </a:r>
          </a:p>
          <a:p>
            <a:r>
              <a:rPr lang="pl-PL" dirty="0" smtClean="0"/>
              <a:t>Wzbudzona została wrażliwość dzieci na piękno słowa mówionego oraz gry aktorskiej.</a:t>
            </a:r>
          </a:p>
          <a:p>
            <a:r>
              <a:rPr lang="pl-PL" dirty="0" smtClean="0"/>
              <a:t>Uwrażliwiono dzieci na sztukę, pobudzono do działań artystycznych, rozwinięto własną twórczą aktywność.</a:t>
            </a:r>
          </a:p>
          <a:p>
            <a:r>
              <a:rPr lang="pl-PL" dirty="0" smtClean="0"/>
              <a:t>Wykształcono umiejętności artystycznego przedstawiania poznanych utworów za pomocą gestu, mimiki i ruchu.</a:t>
            </a:r>
          </a:p>
          <a:p>
            <a:r>
              <a:rPr lang="pl-PL" dirty="0" smtClean="0"/>
              <a:t>Wzmocniono pozytywny obraz samego siebie, nauczono współpracy w grupie i odpowiedzialności za efekt końcowy.</a:t>
            </a:r>
          </a:p>
          <a:p>
            <a:r>
              <a:rPr lang="pl-PL" dirty="0" smtClean="0"/>
              <a:t>Wyrównywano szanse edukacyjnych dzieci z małych miejscowości.</a:t>
            </a:r>
          </a:p>
          <a:p>
            <a:r>
              <a:rPr lang="pl-PL" dirty="0" smtClean="0"/>
              <a:t>Zacieniono współpracę ze szkołami i przedszkolami z Kamiennej Góry oraz z </a:t>
            </a:r>
            <a:r>
              <a:rPr lang="pl-PL" dirty="0" err="1" smtClean="0"/>
              <a:t>Trutnova</a:t>
            </a:r>
            <a:r>
              <a:rPr lang="pl-PL" dirty="0" smtClean="0"/>
              <a:t> w Czechach.</a:t>
            </a:r>
          </a:p>
          <a:p>
            <a:endParaRPr lang="pl-PL" dirty="0" smtClean="0"/>
          </a:p>
          <a:p>
            <a:pPr algn="ctr">
              <a:buNone/>
            </a:pPr>
            <a:endParaRPr lang="pl-PL" b="1" dirty="0" smtClean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876712"/>
          </a:xfrm>
        </p:spPr>
        <p:txBody>
          <a:bodyPr>
            <a:normAutofit fontScale="90000"/>
          </a:bodyPr>
          <a:lstStyle/>
          <a:p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/>
            </a:r>
            <a:br>
              <a:rPr lang="pl-PL" sz="2800" dirty="0" smtClean="0">
                <a:solidFill>
                  <a:srgbClr val="7030A0"/>
                </a:solidFill>
              </a:rPr>
            </a:br>
            <a:r>
              <a:rPr lang="pl-PL" sz="2800" dirty="0" smtClean="0">
                <a:solidFill>
                  <a:srgbClr val="7030A0"/>
                </a:solidFill>
              </a:rPr>
              <a:t>organizatorzy</a:t>
            </a:r>
            <a:endParaRPr lang="pl-PL" sz="2800" dirty="0">
              <a:solidFill>
                <a:srgbClr val="FFC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pl-PL" b="1" dirty="0" smtClean="0">
                <a:solidFill>
                  <a:srgbClr val="FFC000"/>
                </a:solidFill>
              </a:rPr>
              <a:t>Projekt został zrealizowany dzięki zaangażowaniu </a:t>
            </a:r>
          </a:p>
          <a:p>
            <a:pPr algn="ctr">
              <a:buNone/>
            </a:pPr>
            <a:r>
              <a:rPr lang="pl-PL" b="1" dirty="0" smtClean="0">
                <a:solidFill>
                  <a:srgbClr val="FFC000"/>
                </a:solidFill>
              </a:rPr>
              <a:t>następujących osób:</a:t>
            </a:r>
          </a:p>
          <a:p>
            <a:r>
              <a:rPr lang="pl-PL" b="1" dirty="0" smtClean="0"/>
              <a:t>Pani Iwona Gurgul</a:t>
            </a:r>
          </a:p>
          <a:p>
            <a:r>
              <a:rPr lang="pl-PL" b="1" dirty="0" smtClean="0"/>
              <a:t>Pani Maria </a:t>
            </a:r>
            <a:r>
              <a:rPr lang="pl-PL" b="1" dirty="0" err="1" smtClean="0"/>
              <a:t>Hypś</a:t>
            </a:r>
            <a:endParaRPr lang="pl-PL" b="1" dirty="0" smtClean="0"/>
          </a:p>
          <a:p>
            <a:r>
              <a:rPr lang="pl-PL" b="1" dirty="0" smtClean="0"/>
              <a:t>Pani Elżbieta </a:t>
            </a:r>
            <a:r>
              <a:rPr lang="pl-PL" b="1" dirty="0" err="1" smtClean="0"/>
              <a:t>Świgut</a:t>
            </a:r>
            <a:r>
              <a:rPr lang="pl-PL" b="1" dirty="0" smtClean="0"/>
              <a:t> – Lipińska</a:t>
            </a:r>
          </a:p>
          <a:p>
            <a:r>
              <a:rPr lang="pl-PL" b="1" dirty="0" smtClean="0"/>
              <a:t>Pani Elżbieta </a:t>
            </a:r>
            <a:r>
              <a:rPr lang="pl-PL" b="1" dirty="0" err="1" smtClean="0"/>
              <a:t>Biliczak</a:t>
            </a:r>
            <a:endParaRPr lang="pl-PL" b="1" dirty="0" smtClean="0"/>
          </a:p>
          <a:p>
            <a:r>
              <a:rPr lang="pl-PL" b="1" dirty="0" smtClean="0"/>
              <a:t>Pani Katarzyna Bernaś</a:t>
            </a:r>
          </a:p>
          <a:p>
            <a:r>
              <a:rPr lang="pl-PL" b="1" dirty="0" smtClean="0"/>
              <a:t>Pani Monika Karasińska – </a:t>
            </a:r>
            <a:r>
              <a:rPr lang="pl-PL" b="1" dirty="0" err="1" smtClean="0"/>
              <a:t>Sopata</a:t>
            </a:r>
            <a:endParaRPr lang="pl-PL" b="1" dirty="0" smtClean="0"/>
          </a:p>
          <a:p>
            <a:r>
              <a:rPr lang="pl-PL" b="1" dirty="0" smtClean="0"/>
              <a:t>Pani Sylwia </a:t>
            </a:r>
            <a:r>
              <a:rPr lang="pl-PL" b="1" dirty="0" err="1" smtClean="0"/>
              <a:t>Gniaździńska</a:t>
            </a:r>
            <a:endParaRPr lang="pl-PL" b="1" dirty="0" smtClean="0"/>
          </a:p>
          <a:p>
            <a:r>
              <a:rPr lang="pl-PL" b="1" dirty="0" smtClean="0"/>
              <a:t>Pani Beata </a:t>
            </a:r>
            <a:r>
              <a:rPr lang="pl-PL" b="1" dirty="0" err="1" smtClean="0"/>
              <a:t>Lompart</a:t>
            </a:r>
            <a:r>
              <a:rPr lang="pl-PL" b="1" dirty="0" smtClean="0"/>
              <a:t> – Mika</a:t>
            </a:r>
          </a:p>
          <a:p>
            <a:r>
              <a:rPr lang="pl-PL" b="1" dirty="0" smtClean="0"/>
              <a:t>Pan Arkadiusz </a:t>
            </a:r>
            <a:r>
              <a:rPr lang="pl-PL" b="1" dirty="0" err="1" smtClean="0"/>
              <a:t>Dybiec</a:t>
            </a:r>
            <a:endParaRPr lang="pl-PL" b="1" dirty="0" smtClean="0"/>
          </a:p>
          <a:p>
            <a:pPr algn="ctr">
              <a:buNone/>
            </a:pPr>
            <a:r>
              <a:rPr lang="pl-PL" b="1" dirty="0" smtClean="0">
                <a:solidFill>
                  <a:srgbClr val="FFC000"/>
                </a:solidFill>
              </a:rPr>
              <a:t>Przy współpracy z:</a:t>
            </a:r>
          </a:p>
          <a:p>
            <a:r>
              <a:rPr lang="pl-PL" b="1" dirty="0" smtClean="0"/>
              <a:t>Teatrem Lalki i Aktora w Wałbrzychu</a:t>
            </a:r>
          </a:p>
          <a:p>
            <a:r>
              <a:rPr lang="pl-PL" b="1" dirty="0" smtClean="0"/>
              <a:t>Centrum Kultury w Kamiennej Górze</a:t>
            </a:r>
          </a:p>
          <a:p>
            <a:r>
              <a:rPr lang="pl-PL" b="1" dirty="0" err="1" smtClean="0"/>
              <a:t>PKS-em</a:t>
            </a:r>
            <a:r>
              <a:rPr lang="pl-PL" b="1" dirty="0" smtClean="0"/>
              <a:t> w Kamiennej Górze</a:t>
            </a:r>
          </a:p>
          <a:p>
            <a:r>
              <a:rPr lang="pl-PL" b="1" dirty="0" smtClean="0"/>
              <a:t>Grupą </a:t>
            </a:r>
            <a:r>
              <a:rPr lang="pl-PL" b="1" dirty="0" err="1" smtClean="0"/>
              <a:t>Madialną</a:t>
            </a:r>
            <a:r>
              <a:rPr lang="pl-PL" b="1" dirty="0" smtClean="0"/>
              <a:t> Kamienna </a:t>
            </a:r>
            <a:r>
              <a:rPr lang="pl-PL" b="1" dirty="0" smtClean="0"/>
              <a:t>Góra</a:t>
            </a:r>
          </a:p>
          <a:p>
            <a:r>
              <a:rPr lang="pl-PL" b="1" smtClean="0"/>
              <a:t>KSIS „Razem”</a:t>
            </a:r>
            <a:endParaRPr lang="pl-PL" b="1" dirty="0" smtClean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948720"/>
          </a:xfrm>
        </p:spPr>
        <p:txBody>
          <a:bodyPr anchor="b">
            <a:normAutofit fontScale="90000"/>
          </a:bodyPr>
          <a:lstStyle/>
          <a:p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r>
              <a:rPr lang="pl-PL" sz="1800" dirty="0" smtClean="0">
                <a:solidFill>
                  <a:schemeClr val="tx2"/>
                </a:solidFill>
              </a:rPr>
              <a:t/>
            </a:r>
            <a:br>
              <a:rPr lang="pl-PL" sz="1800" dirty="0" smtClean="0">
                <a:solidFill>
                  <a:schemeClr val="tx2"/>
                </a:solidFill>
              </a:rPr>
            </a:br>
            <a:endParaRPr lang="pl-PL" sz="2700" dirty="0"/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8" y="404665"/>
            <a:ext cx="1302770" cy="792087"/>
          </a:xfrm>
          <a:prstGeom prst="rect">
            <a:avLst/>
          </a:prstGeom>
          <a:noFill/>
        </p:spPr>
      </p:pic>
      <p:pic>
        <p:nvPicPr>
          <p:cNvPr id="6146" name="Picture 2" descr="F:\zdjęcia przedszkole 2013-2014\6. Warsztaty teatralne\IMG_169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608" y="1609725"/>
            <a:ext cx="6462184" cy="4846638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 rot="10800000" flipV="1">
            <a:off x="1835696" y="754250"/>
            <a:ext cx="36724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pl-PL" sz="2800" b="1" dirty="0" smtClean="0">
                <a:solidFill>
                  <a:srgbClr val="FFC000"/>
                </a:solidFill>
              </a:rPr>
              <a:t>Warsztaty teatralne</a:t>
            </a:r>
            <a:endParaRPr lang="pl-PL" sz="2800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320040"/>
            <a:ext cx="7156648" cy="876712"/>
          </a:xfrm>
        </p:spPr>
        <p:txBody>
          <a:bodyPr>
            <a:normAutofit fontScale="90000"/>
          </a:bodyPr>
          <a:lstStyle/>
          <a:p>
            <a:r>
              <a:rPr lang="pl-PL" sz="2800" smtClean="0">
                <a:solidFill>
                  <a:srgbClr val="7030A0"/>
                </a:solidFill>
              </a:rPr>
              <a:t/>
            </a:r>
            <a:br>
              <a:rPr lang="pl-PL" sz="2800" smtClean="0">
                <a:solidFill>
                  <a:srgbClr val="7030A0"/>
                </a:solidFill>
              </a:rPr>
            </a:br>
            <a:r>
              <a:rPr lang="pl-PL" sz="2800" smtClean="0">
                <a:solidFill>
                  <a:srgbClr val="7030A0"/>
                </a:solidFill>
              </a:rPr>
              <a:t/>
            </a:r>
            <a:br>
              <a:rPr lang="pl-PL" sz="2800" smtClean="0">
                <a:solidFill>
                  <a:srgbClr val="7030A0"/>
                </a:solidFill>
              </a:rPr>
            </a:br>
            <a:r>
              <a:rPr lang="pl-PL" sz="2800" smtClean="0">
                <a:solidFill>
                  <a:srgbClr val="7030A0"/>
                </a:solidFill>
              </a:rPr>
              <a:t/>
            </a:r>
            <a:br>
              <a:rPr lang="pl-PL" sz="2800" smtClean="0">
                <a:solidFill>
                  <a:srgbClr val="7030A0"/>
                </a:solidFill>
              </a:rPr>
            </a:br>
            <a:r>
              <a:rPr lang="pl-PL" sz="2800" smtClean="0">
                <a:solidFill>
                  <a:srgbClr val="7030A0"/>
                </a:solidFill>
              </a:rPr>
              <a:t>wsparcie finansowe</a:t>
            </a:r>
            <a:endParaRPr lang="pl-PL" sz="2800" dirty="0">
              <a:solidFill>
                <a:srgbClr val="FFC000"/>
              </a:solidFill>
            </a:endParaRPr>
          </a:p>
        </p:txBody>
      </p:sp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pl-PL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pl-PL" b="1" dirty="0" smtClean="0"/>
          </a:p>
          <a:p>
            <a:pPr algn="ctr">
              <a:buNone/>
            </a:pPr>
            <a:r>
              <a:rPr lang="pl-PL" b="1" dirty="0" smtClean="0"/>
              <a:t>Wsparcie finansowe </a:t>
            </a:r>
            <a:r>
              <a:rPr lang="pl-PL" b="1" smtClean="0"/>
              <a:t>umożliwiające realizację projektu w wysokości 15 000 zł zostało udzielone ze środków</a:t>
            </a:r>
          </a:p>
          <a:p>
            <a:pPr algn="ctr">
              <a:buNone/>
            </a:pPr>
            <a:r>
              <a:rPr lang="pl-PL" b="1" dirty="0" smtClean="0"/>
              <a:t> Dolnośląskiego Urzędu Marszałkowskiego</a:t>
            </a:r>
          </a:p>
          <a:p>
            <a:pPr algn="ctr">
              <a:buNone/>
            </a:pPr>
            <a:endParaRPr lang="pl-PL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pl-PL" b="1" dirty="0" smtClean="0">
              <a:solidFill>
                <a:srgbClr val="7030A0"/>
              </a:solidFill>
            </a:endParaRPr>
          </a:p>
        </p:txBody>
      </p:sp>
      <p:pic>
        <p:nvPicPr>
          <p:cNvPr id="4" name="Picture 2" descr="C:\Users\PP2\Desktop\LOGO\mali aktorzy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1556" y="404664"/>
            <a:ext cx="1302772" cy="792088"/>
          </a:xfrm>
          <a:prstGeom prst="rect">
            <a:avLst/>
          </a:prstGeom>
          <a:noFill/>
        </p:spPr>
      </p:pic>
      <p:pic>
        <p:nvPicPr>
          <p:cNvPr id="5" name="Obraz 4" descr="C:\Users\PP2\Desktop\LOGO\logo-RAZEM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589240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PP2\Desktop\LOGO\Dolny_Slask_logotyp_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5733256"/>
            <a:ext cx="115212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5589240"/>
            <a:ext cx="72008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gaty">
  <a:themeElements>
    <a:clrScheme name="Bogaty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ogaty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gaty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862</TotalTime>
  <Words>995</Words>
  <Application>Microsoft Office PowerPoint</Application>
  <PresentationFormat>Pokaz na ekranie (4:3)</PresentationFormat>
  <Paragraphs>215</Paragraphs>
  <Slides>90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90</vt:i4>
      </vt:variant>
    </vt:vector>
  </HeadingPairs>
  <TitlesOfParts>
    <vt:vector size="91" baseType="lpstr">
      <vt:lpstr>Bogaty</vt:lpstr>
      <vt:lpstr>Mali aktorzy na wielkiej scenie</vt:lpstr>
      <vt:lpstr>"Mali aktorzy na wielkiej scenie"</vt:lpstr>
      <vt:lpstr>                            Cele projektu</vt:lpstr>
      <vt:lpstr>                                     Działania podejmowane w ramach   realizacji projektu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                                     </vt:lpstr>
      <vt:lpstr>W salach przedszkolnych założono kąciki teatralne umożliwiające  dzieciom zabawy w teatr </vt:lpstr>
      <vt:lpstr>Zabawy w teatr </vt:lpstr>
      <vt:lpstr>Zabawy w teatr </vt:lpstr>
      <vt:lpstr>Zabawy w teatr </vt:lpstr>
      <vt:lpstr>Zabawy w teatr </vt:lpstr>
      <vt:lpstr>Zabawy w teatr </vt:lpstr>
      <vt:lpstr>Zabawy w teatr </vt:lpstr>
      <vt:lpstr>Zabawy w teatr </vt:lpstr>
      <vt:lpstr>szycie strojów  Dla potrzeb przygotowywanego spektaklu pani Monika Karasińska – Sopata uszyła dla  wszystkich dzieci wspaniałe stroje.  </vt:lpstr>
      <vt:lpstr>                                                                       Wycieczki do teatru lalki  i aktora w Wałbrzychu</vt:lpstr>
      <vt:lpstr>                                      Wycieczka do teatru – 24.iX.2013.  zapoznanie z teatrem lalkowym</vt:lpstr>
      <vt:lpstr>                                       Wycieczka do teatru – 24.iX.2013. </vt:lpstr>
      <vt:lpstr>                                       Wycieczka do teatru – 24.iX.2013. </vt:lpstr>
      <vt:lpstr>                                       Wycieczka do teatru – 24.iX.2013. </vt:lpstr>
      <vt:lpstr>                                       Wycieczka do teatru – 24.iX.2013. </vt:lpstr>
      <vt:lpstr>Wycieczka do teatru – 24.iX.2013         </vt:lpstr>
      <vt:lpstr>       Wycieczka do teatru – 18.x.2013   zapoznanie z teatrem Żywego aktora</vt:lpstr>
      <vt:lpstr>   Wycieczka do teatru – 18.x.2013   </vt:lpstr>
      <vt:lpstr>Wycieczka do teatru – 18.x.2013   </vt:lpstr>
      <vt:lpstr>Wycieczka do teatru – 18.x.2013   </vt:lpstr>
      <vt:lpstr>Wycieczka do teatru – 8.xI.2013 zapoznanie z pantomimą</vt:lpstr>
      <vt:lpstr>   Wycieczka do teatru – 8.xi.2013         </vt:lpstr>
      <vt:lpstr>   Wycieczka do teatru – 8.xi.2013         </vt:lpstr>
      <vt:lpstr>   Wycieczka do teatru – 8.xi.2013         </vt:lpstr>
      <vt:lpstr>   Wycieczka do teatru – 8.xi.2013         </vt:lpstr>
      <vt:lpstr>   Wycieczka do teatru – 8.xi.2013         </vt:lpstr>
      <vt:lpstr>   Wycieczka do teatru – 8.xi.2013         </vt:lpstr>
      <vt:lpstr>   Wycieczka do teatru – 8.xi.2013         </vt:lpstr>
      <vt:lpstr>   Wycieczka do teatru – 18.x.2013         </vt:lpstr>
      <vt:lpstr>   Wycieczka do teatru – 8.xi.2013         </vt:lpstr>
      <vt:lpstr>   Wycieczka do teatru – 8.xi.2013         </vt:lpstr>
      <vt:lpstr>Wycieczka do teatru – 11.xII.2013  zapoznanie z teatrem Cieni       </vt:lpstr>
      <vt:lpstr>   Wycieczka do teatru – 11.xII.2013         </vt:lpstr>
      <vt:lpstr>   Wycieczka do teatru – 11.xII.2013         </vt:lpstr>
      <vt:lpstr>   Wycieczka do teatru – 11.xII.2013         </vt:lpstr>
      <vt:lpstr>   Wycieczki do teatru          </vt:lpstr>
      <vt:lpstr>   Wycieczki do teatru          </vt:lpstr>
      <vt:lpstr>   Wycieczki do teatru          </vt:lpstr>
      <vt:lpstr>   Wycieczki do teatru          </vt:lpstr>
      <vt:lpstr>   Wycieczki do teatru          </vt:lpstr>
      <vt:lpstr>   Wycieczki do teatru          </vt:lpstr>
      <vt:lpstr>   Wycieczki do teatru          </vt:lpstr>
      <vt:lpstr>   Pokaz przedpremierowy</vt:lpstr>
      <vt:lpstr>   Pokaz przedpremierowy</vt:lpstr>
      <vt:lpstr>   Pokaz przedpremierowy</vt:lpstr>
      <vt:lpstr>   Pokaz przedpremierowy</vt:lpstr>
      <vt:lpstr>   Pokaz przedpremierowy</vt:lpstr>
      <vt:lpstr>   Pokaz przedpremierowy</vt:lpstr>
      <vt:lpstr>   Pokaz przedpremierowy</vt:lpstr>
      <vt:lpstr> Pokaz przedpremierowy  Dzieci z przedszkola słoneczko w trutnovie</vt:lpstr>
      <vt:lpstr>     KONKURSY </vt:lpstr>
      <vt:lpstr>     KONKURSY </vt:lpstr>
      <vt:lpstr>     KONKURSY </vt:lpstr>
      <vt:lpstr>     KONKURSY </vt:lpstr>
      <vt:lpstr>     KONKURSY </vt:lpstr>
      <vt:lpstr>     KONKURSY </vt:lpstr>
      <vt:lpstr>     KONKURSY </vt:lpstr>
      <vt:lpstr>     KONKURSY </vt:lpstr>
      <vt:lpstr>     KONKURSY </vt:lpstr>
      <vt:lpstr>     KONKURSY </vt:lpstr>
      <vt:lpstr>     KONKURSY </vt:lpstr>
      <vt:lpstr>     KONKURSY </vt:lpstr>
      <vt:lpstr>     KONKURSY </vt:lpstr>
      <vt:lpstr>     KONKURSY</vt:lpstr>
      <vt:lpstr>    Świąteczny Kiermasz ciast</vt:lpstr>
      <vt:lpstr>    Efekty projektu</vt:lpstr>
      <vt:lpstr>   organizatorzy</vt:lpstr>
      <vt:lpstr>   wsparcie finansowe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Mali aktorzy na wielkiej scenie</dc:title>
  <dc:creator>PP2</dc:creator>
  <cp:lastModifiedBy>PP2</cp:lastModifiedBy>
  <cp:revision>131</cp:revision>
  <dcterms:created xsi:type="dcterms:W3CDTF">2013-12-07T14:41:42Z</dcterms:created>
  <dcterms:modified xsi:type="dcterms:W3CDTF">2013-12-20T14:42:39Z</dcterms:modified>
</cp:coreProperties>
</file>